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58" r:id="rId35"/>
    <p:sldId id="305" r:id="rId36"/>
    <p:sldId id="262" r:id="rId37"/>
    <p:sldId id="293" r:id="rId38"/>
    <p:sldId id="294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09/03/2023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03.09.2023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03.09.2023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03.09.2023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dlbook.github.io/udlbook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218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</a:t>
            </a:r>
            <a:r>
              <a:rPr lang="en-GB" b="1" dirty="0"/>
              <a:t>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</a:t>
            </a:r>
          </a:p>
          <a:p>
            <a:pPr marL="0" indent="0">
              <a:buNone/>
            </a:pPr>
            <a:r>
              <a:rPr lang="en-GB" dirty="0"/>
              <a:t>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EF86E-3DF4-87B4-101F-15384917C59E}"/>
              </a:ext>
            </a:extLst>
          </p:cNvPr>
          <p:cNvSpPr txBox="1"/>
          <p:nvPr/>
        </p:nvSpPr>
        <p:spPr>
          <a:xfrm>
            <a:off x="11599833" y="579314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00E0C-044C-2619-EACA-FD3A1872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91" y="2574134"/>
            <a:ext cx="5131760" cy="32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blipFill>
                <a:blip r:embed="rId4"/>
                <a:stretch>
                  <a:fillRect t="-10000" r="-2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82301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B84F89-5FF0-36FD-E5EB-28CC45256527}"/>
              </a:ext>
            </a:extLst>
          </p:cNvPr>
          <p:cNvSpPr txBox="1"/>
          <p:nvPr/>
        </p:nvSpPr>
        <p:spPr>
          <a:xfrm>
            <a:off x="6865756" y="1484490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BB2BA8-C18D-23AA-2B95-9F93566488B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06559" y="1853822"/>
            <a:ext cx="147144" cy="33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 (e.g.,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9D2ADB-1A71-F286-C7C5-FD3D63BD0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convolutions with kernels (local groups of values, e.g., pixels from an object, highly correlated) in place of general matrix multiplications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8612195" y="719302"/>
            <a:ext cx="3255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connection to local patches of previous layer’s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shared over entire 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C0EE3-BF88-8F05-747E-E3C56E26615C}"/>
              </a:ext>
            </a:extLst>
          </p:cNvPr>
          <p:cNvCxnSpPr>
            <a:stCxn id="31" idx="2"/>
          </p:cNvCxnSpPr>
          <p:nvPr/>
        </p:nvCxnSpPr>
        <p:spPr>
          <a:xfrm>
            <a:off x="10239873" y="1919631"/>
            <a:ext cx="449148" cy="60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invariant</a:t>
            </a:r>
            <a:r>
              <a:rPr lang="en-DE" dirty="0"/>
              <a:t> </a:t>
            </a:r>
            <a:r>
              <a:rPr lang="en-GB" dirty="0"/>
              <a:t>to translation (not to rotation or scale): same motif detection across entire image (no matter if in upper left or lower right corner)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2DAA1F-B7CB-C853-BEB0-10518562CFAC}"/>
              </a:ext>
            </a:extLst>
          </p:cNvPr>
          <p:cNvSpPr txBox="1"/>
          <p:nvPr/>
        </p:nvSpPr>
        <p:spPr>
          <a:xfrm>
            <a:off x="2201664" y="6075144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BD06A-3A72-5FDC-5C6E-D89607489035}"/>
              </a:ext>
            </a:extLst>
          </p:cNvPr>
          <p:cNvSpPr txBox="1"/>
          <p:nvPr/>
        </p:nvSpPr>
        <p:spPr>
          <a:xfrm>
            <a:off x="152489" y="5802680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BFC29E-2FB3-5E84-2AE5-3B1F831A67BA}"/>
              </a:ext>
            </a:extLst>
          </p:cNvPr>
          <p:cNvCxnSpPr>
            <a:stCxn id="14" idx="0"/>
          </p:cNvCxnSpPr>
          <p:nvPr/>
        </p:nvCxnSpPr>
        <p:spPr>
          <a:xfrm flipV="1">
            <a:off x="618110" y="5138104"/>
            <a:ext cx="1663078" cy="66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FE8897-4F4A-11B8-F527-BFCDBCC9DAE4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2506717" y="5138104"/>
            <a:ext cx="294157" cy="93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9ACA49-EE2A-7DA0-CB34-15E7B79C62E6}"/>
              </a:ext>
            </a:extLst>
          </p:cNvPr>
          <p:cNvCxnSpPr>
            <a:stCxn id="7" idx="0"/>
          </p:cNvCxnSpPr>
          <p:nvPr/>
        </p:nvCxnSpPr>
        <p:spPr>
          <a:xfrm flipV="1">
            <a:off x="2800874" y="5722883"/>
            <a:ext cx="265519" cy="352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(cross-channel pooling)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976224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527577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4643224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710729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4217283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589076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987851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710729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4022371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4217283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721429"/>
            <a:ext cx="6509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CNN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87A41E-23BE-3617-A293-9EA148254764}"/>
              </a:ext>
            </a:extLst>
          </p:cNvPr>
          <p:cNvSpPr/>
          <p:nvPr/>
        </p:nvSpPr>
        <p:spPr>
          <a:xfrm rot="5400000">
            <a:off x="2281454" y="610911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71A8A-8875-2BB9-8C84-20AB074CF68B}"/>
              </a:ext>
            </a:extLst>
          </p:cNvPr>
          <p:cNvSpPr txBox="1"/>
          <p:nvPr/>
        </p:nvSpPr>
        <p:spPr>
          <a:xfrm>
            <a:off x="1946681" y="2552762"/>
            <a:ext cx="8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examples: linear response (linear regression), maximum margin (SVM), nearest </a:t>
            </a:r>
            <a:r>
              <a:rPr lang="en-GB" dirty="0" err="1"/>
              <a:t>neighbors</a:t>
            </a:r>
            <a:r>
              <a:rPr lang="en-GB" dirty="0"/>
              <a:t> (</a:t>
            </a:r>
            <a:r>
              <a:rPr lang="en-GB" dirty="0" err="1"/>
              <a:t>kNN</a:t>
            </a:r>
            <a:r>
              <a:rPr lang="en-GB" dirty="0"/>
              <a:t>), translation invariance (CNN)</a:t>
            </a:r>
          </a:p>
          <a:p>
            <a:pPr marL="0" indent="0">
              <a:buNone/>
            </a:pPr>
            <a:r>
              <a:rPr lang="en-GB" dirty="0"/>
              <a:t>but also: different regularization and optimization methods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crucial piece of generalization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4713112"/>
            <a:ext cx="11542817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10151</TotalTime>
  <Words>2465</Words>
  <Application>Microsoft Office PowerPoint</Application>
  <PresentationFormat>Widescreen</PresentationFormat>
  <Paragraphs>388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Summary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Wick, Felix</cp:lastModifiedBy>
  <cp:revision>227</cp:revision>
  <dcterms:created xsi:type="dcterms:W3CDTF">2022-07-19T09:26:52Z</dcterms:created>
  <dcterms:modified xsi:type="dcterms:W3CDTF">2023-09-03T09:01:44Z</dcterms:modified>
</cp:coreProperties>
</file>